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 id="269" r:id="rId15"/>
    <p:sldId id="270" r:id="rId16"/>
    <p:sldId id="271"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323E1A"/>
    <a:srgbClr val="1C230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34559" autoAdjust="0"/>
    <p:restoredTop sz="86452" autoAdjust="0"/>
  </p:normalViewPr>
  <p:slideViewPr>
    <p:cSldViewPr>
      <p:cViewPr varScale="1">
        <p:scale>
          <a:sx n="69" d="100"/>
          <a:sy n="69" d="100"/>
        </p:scale>
        <p:origin x="-2052" y="-102"/>
      </p:cViewPr>
      <p:guideLst>
        <p:guide orient="horz" pos="2160"/>
        <p:guide pos="2880"/>
      </p:guideLst>
    </p:cSldViewPr>
  </p:slideViewPr>
  <p:outlineViewPr>
    <p:cViewPr>
      <p:scale>
        <a:sx n="33" d="100"/>
        <a:sy n="33" d="100"/>
      </p:scale>
      <p:origin x="234"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549D47D-DFE2-49B9-9BA8-1892D0C09DC5}" type="datetimeFigureOut">
              <a:rPr lang="ru-RU" smtClean="0"/>
              <a:pPr/>
              <a:t>14.04.2021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1AAD4B1-B9E9-4295-B8F7-9774439B7706}"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549D47D-DFE2-49B9-9BA8-1892D0C09DC5}" type="datetimeFigureOut">
              <a:rPr lang="ru-RU" smtClean="0"/>
              <a:pPr/>
              <a:t>14.04.2021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1AAD4B1-B9E9-4295-B8F7-9774439B770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549D47D-DFE2-49B9-9BA8-1892D0C09DC5}" type="datetimeFigureOut">
              <a:rPr lang="ru-RU" smtClean="0"/>
              <a:pPr/>
              <a:t>14.04.2021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1AAD4B1-B9E9-4295-B8F7-9774439B770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549D47D-DFE2-49B9-9BA8-1892D0C09DC5}" type="datetimeFigureOut">
              <a:rPr lang="ru-RU" smtClean="0"/>
              <a:pPr/>
              <a:t>14.04.2021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1AAD4B1-B9E9-4295-B8F7-9774439B770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549D47D-DFE2-49B9-9BA8-1892D0C09DC5}" type="datetimeFigureOut">
              <a:rPr lang="ru-RU" smtClean="0"/>
              <a:pPr/>
              <a:t>14.04.2021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1AAD4B1-B9E9-4295-B8F7-9774439B7706}"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549D47D-DFE2-49B9-9BA8-1892D0C09DC5}" type="datetimeFigureOut">
              <a:rPr lang="ru-RU" smtClean="0"/>
              <a:pPr/>
              <a:t>14.04.2021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1AAD4B1-B9E9-4295-B8F7-9774439B770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549D47D-DFE2-49B9-9BA8-1892D0C09DC5}" type="datetimeFigureOut">
              <a:rPr lang="ru-RU" smtClean="0"/>
              <a:pPr/>
              <a:t>14.04.2021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1AAD4B1-B9E9-4295-B8F7-9774439B7706}"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549D47D-DFE2-49B9-9BA8-1892D0C09DC5}" type="datetimeFigureOut">
              <a:rPr lang="ru-RU" smtClean="0"/>
              <a:pPr/>
              <a:t>14.04.2021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1AAD4B1-B9E9-4295-B8F7-9774439B770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549D47D-DFE2-49B9-9BA8-1892D0C09DC5}" type="datetimeFigureOut">
              <a:rPr lang="ru-RU" smtClean="0"/>
              <a:pPr/>
              <a:t>14.04.2021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1AAD4B1-B9E9-4295-B8F7-9774439B770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549D47D-DFE2-49B9-9BA8-1892D0C09DC5}" type="datetimeFigureOut">
              <a:rPr lang="ru-RU" smtClean="0"/>
              <a:pPr/>
              <a:t>14.04.2021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1AAD4B1-B9E9-4295-B8F7-9774439B770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549D47D-DFE2-49B9-9BA8-1892D0C09DC5}" type="datetimeFigureOut">
              <a:rPr lang="ru-RU" smtClean="0"/>
              <a:pPr/>
              <a:t>14.04.2021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1AAD4B1-B9E9-4295-B8F7-9774439B7706}"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49D47D-DFE2-49B9-9BA8-1892D0C09DC5}" type="datetimeFigureOut">
              <a:rPr lang="ru-RU" smtClean="0"/>
              <a:pPr/>
              <a:t>14.04.2021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AAD4B1-B9E9-4295-B8F7-9774439B770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ome-pc\Desktop\Эколята-1.jpg"/>
          <p:cNvPicPr>
            <a:picLocks noChangeAspect="1" noChangeArrowheads="1"/>
          </p:cNvPicPr>
          <p:nvPr/>
        </p:nvPicPr>
        <p:blipFill>
          <a:blip r:embed="rId2"/>
          <a:srcRect/>
          <a:stretch>
            <a:fillRect/>
          </a:stretch>
        </p:blipFill>
        <p:spPr bwMode="auto">
          <a:xfrm>
            <a:off x="1" y="0"/>
            <a:ext cx="9144000" cy="6858000"/>
          </a:xfrm>
          <a:prstGeom prst="rect">
            <a:avLst/>
          </a:prstGeom>
          <a:noFill/>
        </p:spPr>
      </p:pic>
      <p:sp>
        <p:nvSpPr>
          <p:cNvPr id="2" name="Заголовок 1"/>
          <p:cNvSpPr>
            <a:spLocks noGrp="1"/>
          </p:cNvSpPr>
          <p:nvPr>
            <p:ph type="ctrTitle"/>
          </p:nvPr>
        </p:nvSpPr>
        <p:spPr>
          <a:xfrm>
            <a:off x="1214414" y="4500570"/>
            <a:ext cx="6500858" cy="2357430"/>
          </a:xfrm>
        </p:spPr>
        <p:txBody>
          <a:bodyPr>
            <a:normAutofit/>
          </a:bodyPr>
          <a:lstStyle/>
          <a:p>
            <a:r>
              <a:rPr lang="ru-RU" sz="2400" b="1" dirty="0" smtClean="0">
                <a:solidFill>
                  <a:srgbClr val="003300"/>
                </a:solidFill>
                <a:latin typeface="Gungsuh" pitchFamily="18" charset="-127"/>
                <a:ea typeface="Gungsuh" pitchFamily="18" charset="-127"/>
                <a:cs typeface="Kartika" pitchFamily="18" charset="0"/>
              </a:rPr>
              <a:t>  </a:t>
            </a:r>
            <a:r>
              <a:rPr lang="ru-RU" sz="2400" b="1" dirty="0" smtClean="0">
                <a:solidFill>
                  <a:srgbClr val="003300"/>
                </a:solidFill>
                <a:latin typeface="Gungsuh" pitchFamily="18" charset="-127"/>
                <a:ea typeface="Gungsuh" pitchFamily="18" charset="-127"/>
                <a:cs typeface="Aparajita" pitchFamily="34" charset="0"/>
              </a:rPr>
              <a:t>Презентация                                                             на конкурс лучший стенд (уголок)                                        «</a:t>
            </a:r>
            <a:r>
              <a:rPr lang="ru-RU" sz="2400" b="1" dirty="0" err="1" smtClean="0">
                <a:solidFill>
                  <a:srgbClr val="003300"/>
                </a:solidFill>
                <a:latin typeface="Gungsuh" pitchFamily="18" charset="-127"/>
                <a:ea typeface="Gungsuh" pitchFamily="18" charset="-127"/>
                <a:cs typeface="Aparajita" pitchFamily="34" charset="0"/>
              </a:rPr>
              <a:t>Эколята</a:t>
            </a:r>
            <a:r>
              <a:rPr lang="ru-RU" sz="2400" b="1" dirty="0" smtClean="0">
                <a:solidFill>
                  <a:srgbClr val="003300"/>
                </a:solidFill>
                <a:latin typeface="Gungsuh" pitchFamily="18" charset="-127"/>
                <a:ea typeface="Gungsuh" pitchFamily="18" charset="-127"/>
                <a:cs typeface="Aparajita" pitchFamily="34" charset="0"/>
              </a:rPr>
              <a:t> – Дошколята»                                                                         в дошкольных образовательных                           организациях города Алатыря</a:t>
            </a:r>
            <a:endParaRPr lang="ru-RU" sz="2400" b="1" dirty="0">
              <a:solidFill>
                <a:srgbClr val="003300"/>
              </a:solidFill>
              <a:latin typeface="Gungsuh" pitchFamily="18" charset="-127"/>
              <a:ea typeface="Gungsuh" pitchFamily="18" charset="-127"/>
              <a:cs typeface="Aparajita" pitchFamily="34" charset="0"/>
            </a:endParaRPr>
          </a:p>
        </p:txBody>
      </p:sp>
      <p:sp>
        <p:nvSpPr>
          <p:cNvPr id="3" name="Подзаголовок 2"/>
          <p:cNvSpPr>
            <a:spLocks noGrp="1"/>
          </p:cNvSpPr>
          <p:nvPr>
            <p:ph type="subTitle" idx="1"/>
          </p:nvPr>
        </p:nvSpPr>
        <p:spPr>
          <a:xfrm>
            <a:off x="571472" y="142852"/>
            <a:ext cx="8286808" cy="857256"/>
          </a:xfrm>
        </p:spPr>
        <p:txBody>
          <a:bodyPr>
            <a:noAutofit/>
          </a:bodyPr>
          <a:lstStyle/>
          <a:p>
            <a:r>
              <a:rPr lang="ru-RU" sz="1800" b="1" dirty="0" smtClean="0">
                <a:solidFill>
                  <a:srgbClr val="323E1A"/>
                </a:solidFill>
                <a:latin typeface="Times New Roman" pitchFamily="18" charset="0"/>
                <a:cs typeface="Times New Roman" pitchFamily="18" charset="0"/>
              </a:rPr>
              <a:t>Муниципальное  бюджетное дошкольное  образовательное  учреждение                                     «Детский сад № 6 «Колосок»                                                                                                                                    города Алатыря Чувашской Республики</a:t>
            </a:r>
            <a:endParaRPr lang="ru-RU" sz="1800" b="1" dirty="0">
              <a:solidFill>
                <a:srgbClr val="323E1A"/>
              </a:solidFill>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home-pc\Desktop\1611088110_5-p-fon-dlya-prezentatsii-o-prirode-detyam-11.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pic>
        <p:nvPicPr>
          <p:cNvPr id="9223" name="Picture 7" descr="C:\Users\home-pc\Desktop\146APPLE\IMG_6361.JPG"/>
          <p:cNvPicPr>
            <a:picLocks noChangeAspect="1" noChangeArrowheads="1"/>
          </p:cNvPicPr>
          <p:nvPr/>
        </p:nvPicPr>
        <p:blipFill>
          <a:blip r:embed="rId3" cstate="print"/>
          <a:srcRect/>
          <a:stretch>
            <a:fillRect/>
          </a:stretch>
        </p:blipFill>
        <p:spPr bwMode="auto">
          <a:xfrm>
            <a:off x="214282" y="3143248"/>
            <a:ext cx="4714876" cy="3536157"/>
          </a:xfrm>
          <a:prstGeom prst="rect">
            <a:avLst/>
          </a:prstGeom>
          <a:noFill/>
        </p:spPr>
      </p:pic>
      <p:pic>
        <p:nvPicPr>
          <p:cNvPr id="9222" name="Picture 6"/>
          <p:cNvPicPr>
            <a:picLocks noChangeAspect="1" noChangeArrowheads="1"/>
          </p:cNvPicPr>
          <p:nvPr/>
        </p:nvPicPr>
        <p:blipFill>
          <a:blip r:embed="rId4" cstate="print"/>
          <a:srcRect/>
          <a:stretch>
            <a:fillRect/>
          </a:stretch>
        </p:blipFill>
        <p:spPr bwMode="auto">
          <a:xfrm>
            <a:off x="4714876" y="142852"/>
            <a:ext cx="4214873" cy="3227013"/>
          </a:xfrm>
          <a:prstGeom prst="rect">
            <a:avLst/>
          </a:prstGeom>
          <a:noFill/>
          <a:ln w="9525">
            <a:noFill/>
            <a:miter lim="800000"/>
            <a:headEnd/>
            <a:tailEnd/>
          </a:ln>
          <a:effectLst/>
        </p:spPr>
      </p:pic>
    </p:spTree>
  </p:cSld>
  <p:clrMapOvr>
    <a:masterClrMapping/>
  </p:clrMapOvr>
  <p:transition>
    <p:zoom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home-pc\Desktop\1611088110_5-p-fon-dlya-prezentatsii-o-prirode-detyam-11.jpg"/>
          <p:cNvPicPr>
            <a:picLocks noGrp="1" noChangeAspect="1" noChangeArrowheads="1"/>
          </p:cNvPicPr>
          <p:nvPr>
            <p:ph idx="4294967295"/>
          </p:nvPr>
        </p:nvPicPr>
        <p:blipFill>
          <a:blip r:embed="rId2"/>
          <a:srcRect/>
          <a:stretch>
            <a:fillRect/>
          </a:stretch>
        </p:blipFill>
        <p:spPr bwMode="auto">
          <a:xfrm>
            <a:off x="0" y="0"/>
            <a:ext cx="9144000" cy="6858000"/>
          </a:xfrm>
          <a:prstGeom prst="rect">
            <a:avLst/>
          </a:prstGeom>
          <a:noFill/>
        </p:spPr>
      </p:pic>
      <p:sp>
        <p:nvSpPr>
          <p:cNvPr id="7" name="Заголовок 6"/>
          <p:cNvSpPr>
            <a:spLocks noGrp="1"/>
          </p:cNvSpPr>
          <p:nvPr>
            <p:ph type="title"/>
          </p:nvPr>
        </p:nvSpPr>
        <p:spPr>
          <a:xfrm>
            <a:off x="457200" y="274638"/>
            <a:ext cx="8229600" cy="5511816"/>
          </a:xfrm>
        </p:spPr>
        <p:txBody>
          <a:bodyPr>
            <a:normAutofit/>
          </a:bodyPr>
          <a:lstStyle/>
          <a:p>
            <a:pPr algn="just"/>
            <a:r>
              <a:rPr lang="ru-RU" sz="2700" dirty="0" smtClean="0">
                <a:latin typeface="Times New Roman" pitchFamily="18" charset="0"/>
                <a:cs typeface="Times New Roman" pitchFamily="18" charset="0"/>
              </a:rPr>
              <a:t>С Шалуном воспитанники играют в различные игры, участие в конкурсе «Наблюдай за природой», экспериментируют. Исследовательская деятельность вызывает огромный интерес у дошкольников. Детское экспериментирование обеспечивает детям не только осознание связей и зависимостей, существующих в мире природы, но и дает возможность практически освоить элементарные навыки, необходимые для организации экологически грамотного ухода за выращиваемыми растениями.</a:t>
            </a:r>
            <a:r>
              <a:rPr lang="ru-RU" dirty="0" smtClean="0"/>
              <a:t/>
            </a:r>
            <a:br>
              <a:rPr lang="ru-RU" dirty="0" smtClean="0"/>
            </a:br>
            <a:endParaRPr lang="ru-RU" dirty="0"/>
          </a:p>
        </p:txBody>
      </p:sp>
    </p:spTree>
  </p:cSld>
  <p:clrMapOvr>
    <a:masterClrMapping/>
  </p:clrMapOvr>
  <p:transition>
    <p:strip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560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home-pc\Desktop\1611088110_5-p-fon-dlya-prezentatsii-o-prirode-detyam-1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74638"/>
            <a:ext cx="8229600" cy="5440378"/>
          </a:xfrm>
        </p:spPr>
        <p:txBody>
          <a:bodyPr>
            <a:normAutofit/>
          </a:bodyPr>
          <a:lstStyle/>
          <a:p>
            <a:pPr algn="just"/>
            <a:r>
              <a:rPr lang="ru-RU" sz="2800" dirty="0" smtClean="0">
                <a:latin typeface="Times New Roman" pitchFamily="18" charset="0"/>
                <a:cs typeface="Times New Roman" pitchFamily="18" charset="0"/>
              </a:rPr>
              <a:t>С Елочкой дети и родители приняли участие в конкурсе «Осеннее вдохновение», где было представлено большое разнообразие совместного творчества родителей и детей.</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Разнообразить игровую деятельность обучающихся помогает созданная педагогами ДОО картотека экологических игр для каждой возрастной группы.</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Уголок включает в себя детско-творческие работы, в которых отражается красота родной природы.</a:t>
            </a:r>
            <a:r>
              <a:rPr lang="ru-RU" sz="2800" dirty="0" smtClean="0"/>
              <a:t/>
            </a:r>
            <a:br>
              <a:rPr lang="ru-RU" sz="2800" dirty="0" smtClean="0"/>
            </a:br>
            <a:endParaRPr lang="ru-RU" sz="2800" dirty="0"/>
          </a:p>
        </p:txBody>
      </p:sp>
    </p:spTree>
  </p:cSld>
  <p:clrMapOvr>
    <a:masterClrMapping/>
  </p:clrMapOvr>
  <p:transition>
    <p:strips dir="l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6626" name="Picture 2" descr="C:\Users\home-pc\Desktop\1611088110_5-p-fon-dlya-prezentatsii-o-prirode-detyam-1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26627" name="Picture 3" descr="C:\Users\home-pc\Desktop\146APPLE\IMG_6352.JPG"/>
          <p:cNvPicPr>
            <a:picLocks noChangeAspect="1" noChangeArrowheads="1"/>
          </p:cNvPicPr>
          <p:nvPr/>
        </p:nvPicPr>
        <p:blipFill>
          <a:blip r:embed="rId3" cstate="print"/>
          <a:srcRect/>
          <a:stretch>
            <a:fillRect/>
          </a:stretch>
        </p:blipFill>
        <p:spPr bwMode="auto">
          <a:xfrm>
            <a:off x="285720" y="214290"/>
            <a:ext cx="3143254" cy="3857628"/>
          </a:xfrm>
          <a:prstGeom prst="rect">
            <a:avLst/>
          </a:prstGeom>
          <a:noFill/>
        </p:spPr>
      </p:pic>
      <p:pic>
        <p:nvPicPr>
          <p:cNvPr id="26629" name="Picture 5" descr="C:\Users\home-pc\Desktop\146APPLE\IMG_6360.JPG"/>
          <p:cNvPicPr>
            <a:picLocks noChangeAspect="1" noChangeArrowheads="1"/>
          </p:cNvPicPr>
          <p:nvPr/>
        </p:nvPicPr>
        <p:blipFill>
          <a:blip r:embed="rId4" cstate="print"/>
          <a:srcRect/>
          <a:stretch>
            <a:fillRect/>
          </a:stretch>
        </p:blipFill>
        <p:spPr bwMode="auto">
          <a:xfrm>
            <a:off x="4643438" y="214290"/>
            <a:ext cx="4214806" cy="4071966"/>
          </a:xfrm>
          <a:prstGeom prst="rect">
            <a:avLst/>
          </a:prstGeom>
          <a:noFill/>
        </p:spPr>
      </p:pic>
      <p:pic>
        <p:nvPicPr>
          <p:cNvPr id="26630" name="Picture 6" descr="C:\Users\home-pc\Desktop\146APPLE\IMG_6358.JPG"/>
          <p:cNvPicPr>
            <a:picLocks noChangeAspect="1" noChangeArrowheads="1"/>
          </p:cNvPicPr>
          <p:nvPr/>
        </p:nvPicPr>
        <p:blipFill>
          <a:blip r:embed="rId5" cstate="print"/>
          <a:srcRect/>
          <a:stretch>
            <a:fillRect/>
          </a:stretch>
        </p:blipFill>
        <p:spPr bwMode="auto">
          <a:xfrm>
            <a:off x="2786050" y="3571876"/>
            <a:ext cx="3714776" cy="3286124"/>
          </a:xfrm>
          <a:prstGeom prst="rect">
            <a:avLst/>
          </a:prstGeom>
          <a:noFill/>
        </p:spPr>
      </p:pic>
    </p:spTree>
  </p:cSld>
  <p:clrMapOvr>
    <a:masterClrMapping/>
  </p:clrMapOvr>
  <p:transition>
    <p:zoom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home-pc\Desktop\1611088110_5-p-fon-dlya-prezentatsii-o-prirode-detyam-1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74638"/>
            <a:ext cx="8229600" cy="5226064"/>
          </a:xfrm>
        </p:spPr>
        <p:txBody>
          <a:bodyPr>
            <a:normAutofit/>
          </a:bodyPr>
          <a:lstStyle/>
          <a:p>
            <a:pPr algn="just"/>
            <a:r>
              <a:rPr lang="ru-RU" sz="2800" dirty="0" smtClean="0">
                <a:latin typeface="Times New Roman" pitchFamily="18" charset="0"/>
                <a:cs typeface="Times New Roman" pitchFamily="18" charset="0"/>
              </a:rPr>
              <a:t>Таким образом, уголок «</a:t>
            </a:r>
            <a:r>
              <a:rPr lang="ru-RU" sz="2800" dirty="0" err="1" smtClean="0">
                <a:latin typeface="Times New Roman" pitchFamily="18" charset="0"/>
                <a:cs typeface="Times New Roman" pitchFamily="18" charset="0"/>
              </a:rPr>
              <a:t>Эколята</a:t>
            </a:r>
            <a:r>
              <a:rPr lang="ru-RU" sz="2800" dirty="0" smtClean="0">
                <a:latin typeface="Times New Roman" pitchFamily="18" charset="0"/>
                <a:cs typeface="Times New Roman" pitchFamily="18" charset="0"/>
              </a:rPr>
              <a:t> –Дошколята», заботливо устроенный нашими педагогами в детском саду, помогает детям расти людьми, неравнодушными к проблемам экологии Земли.                                                     А.М. Горький отмечал: «Земля должна быть достойна человека, и для того, чтоб она вполне была достойна его, человек должен устраивать землю также заботливо, как он привык устраивать своё жильё, свой дом». Именно этому мы учим наших воспитанников совместно с  </a:t>
            </a:r>
            <a:r>
              <a:rPr lang="ru-RU" sz="2800" dirty="0" err="1" smtClean="0">
                <a:latin typeface="Times New Roman" pitchFamily="18" charset="0"/>
                <a:cs typeface="Times New Roman" pitchFamily="18" charset="0"/>
              </a:rPr>
              <a:t>Эколятами</a:t>
            </a:r>
            <a:r>
              <a:rPr lang="ru-RU" sz="2800" dirty="0" smtClean="0">
                <a:latin typeface="Times New Roman" pitchFamily="18" charset="0"/>
                <a:cs typeface="Times New Roman" pitchFamily="18" charset="0"/>
              </a:rPr>
              <a:t>. </a:t>
            </a:r>
            <a:endParaRPr lang="ru-RU" sz="2800" dirty="0">
              <a:latin typeface="Times New Roman" pitchFamily="18" charset="0"/>
              <a:cs typeface="Times New Roman" pitchFamily="18" charset="0"/>
            </a:endParaRPr>
          </a:p>
        </p:txBody>
      </p:sp>
    </p:spTree>
  </p:cSld>
  <p:clrMapOvr>
    <a:masterClrMapping/>
  </p:clrMapOvr>
  <p:transition>
    <p:diamon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8675" name="Picture 3" descr="C:\Users\home-pc\Desktop\ecolyat9.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ome-pc\Desktop\1611088110_5-p-fon-dlya-prezentatsii-o-prirode-detyam-11.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0"/>
            <a:ext cx="8115328" cy="5000636"/>
          </a:xfrm>
        </p:spPr>
        <p:txBody>
          <a:bodyPr>
            <a:normAutofit/>
          </a:bodyPr>
          <a:lstStyle/>
          <a:p>
            <a:r>
              <a:rPr lang="ru-RU" sz="2400" b="1" dirty="0" smtClean="0">
                <a:solidFill>
                  <a:srgbClr val="003300"/>
                </a:solidFill>
                <a:latin typeface="Times New Roman" pitchFamily="18" charset="0"/>
                <a:cs typeface="Times New Roman" pitchFamily="18" charset="0"/>
              </a:rPr>
              <a:t>Описание уголка «</a:t>
            </a:r>
            <a:r>
              <a:rPr lang="ru-RU" sz="2400" b="1" dirty="0" err="1" smtClean="0">
                <a:solidFill>
                  <a:srgbClr val="003300"/>
                </a:solidFill>
                <a:latin typeface="Times New Roman" pitchFamily="18" charset="0"/>
                <a:cs typeface="Times New Roman" pitchFamily="18" charset="0"/>
              </a:rPr>
              <a:t>Эколята</a:t>
            </a:r>
            <a:r>
              <a:rPr lang="ru-RU" sz="2400" b="1" dirty="0" smtClean="0">
                <a:solidFill>
                  <a:srgbClr val="003300"/>
                </a:solidFill>
                <a:latin typeface="Times New Roman" pitchFamily="18" charset="0"/>
                <a:cs typeface="Times New Roman" pitchFamily="18" charset="0"/>
              </a:rPr>
              <a:t>- Дошколята» в МБДОУ «Детский сад №6 «Колосок» города Алатыря Чувашской Республики</a:t>
            </a:r>
            <a:r>
              <a:rPr lang="ru-RU" sz="3200" dirty="0" smtClean="0">
                <a:cs typeface="Aparajita" pitchFamily="34" charset="0"/>
              </a:rPr>
              <a:t/>
            </a:r>
            <a:br>
              <a:rPr lang="ru-RU" sz="3200" dirty="0" smtClean="0">
                <a:cs typeface="Aparajita" pitchFamily="34" charset="0"/>
              </a:rPr>
            </a:br>
            <a:r>
              <a:rPr lang="ru-RU" sz="3200" dirty="0" smtClean="0">
                <a:cs typeface="Aparajita" pitchFamily="34" charset="0"/>
              </a:rPr>
              <a:t/>
            </a:r>
            <a:br>
              <a:rPr lang="ru-RU" sz="3200" dirty="0" smtClean="0">
                <a:cs typeface="Aparajita" pitchFamily="34" charset="0"/>
              </a:rPr>
            </a:br>
            <a:r>
              <a:rPr lang="ru-RU" sz="2800" dirty="0" smtClean="0">
                <a:solidFill>
                  <a:srgbClr val="323E1A"/>
                </a:solidFill>
                <a:latin typeface="Gungsuh" pitchFamily="18" charset="-127"/>
                <a:ea typeface="Gungsuh" pitchFamily="18" charset="-127"/>
                <a:cs typeface="Aparajita" pitchFamily="34" charset="0"/>
              </a:rPr>
              <a:t>Мир такой волшебный и огромный,</a:t>
            </a:r>
            <a:br>
              <a:rPr lang="ru-RU" sz="2800" dirty="0" smtClean="0">
                <a:solidFill>
                  <a:srgbClr val="323E1A"/>
                </a:solidFill>
                <a:latin typeface="Gungsuh" pitchFamily="18" charset="-127"/>
                <a:ea typeface="Gungsuh" pitchFamily="18" charset="-127"/>
                <a:cs typeface="Aparajita" pitchFamily="34" charset="0"/>
              </a:rPr>
            </a:br>
            <a:r>
              <a:rPr lang="ru-RU" sz="2800" dirty="0" smtClean="0">
                <a:solidFill>
                  <a:srgbClr val="323E1A"/>
                </a:solidFill>
                <a:latin typeface="Gungsuh" pitchFamily="18" charset="-127"/>
                <a:ea typeface="Gungsuh" pitchFamily="18" charset="-127"/>
                <a:cs typeface="Aparajita" pitchFamily="34" charset="0"/>
              </a:rPr>
              <a:t>Ты его как сказку береги!</a:t>
            </a:r>
            <a:br>
              <a:rPr lang="ru-RU" sz="2800" dirty="0" smtClean="0">
                <a:solidFill>
                  <a:srgbClr val="323E1A"/>
                </a:solidFill>
                <a:latin typeface="Gungsuh" pitchFamily="18" charset="-127"/>
                <a:ea typeface="Gungsuh" pitchFamily="18" charset="-127"/>
                <a:cs typeface="Aparajita" pitchFamily="34" charset="0"/>
              </a:rPr>
            </a:br>
            <a:r>
              <a:rPr lang="ru-RU" sz="2800" dirty="0" smtClean="0">
                <a:solidFill>
                  <a:srgbClr val="323E1A"/>
                </a:solidFill>
                <a:latin typeface="Gungsuh" pitchFamily="18" charset="-127"/>
                <a:ea typeface="Gungsuh" pitchFamily="18" charset="-127"/>
                <a:cs typeface="Aparajita" pitchFamily="34" charset="0"/>
              </a:rPr>
              <a:t>Для поколений будущих, природу,</a:t>
            </a:r>
            <a:br>
              <a:rPr lang="ru-RU" sz="2800" dirty="0" smtClean="0">
                <a:solidFill>
                  <a:srgbClr val="323E1A"/>
                </a:solidFill>
                <a:latin typeface="Gungsuh" pitchFamily="18" charset="-127"/>
                <a:ea typeface="Gungsuh" pitchFamily="18" charset="-127"/>
                <a:cs typeface="Aparajita" pitchFamily="34" charset="0"/>
              </a:rPr>
            </a:br>
            <a:r>
              <a:rPr lang="ru-RU" sz="2800" dirty="0" smtClean="0">
                <a:solidFill>
                  <a:srgbClr val="323E1A"/>
                </a:solidFill>
                <a:latin typeface="Gungsuh" pitchFamily="18" charset="-127"/>
                <a:ea typeface="Gungsuh" pitchFamily="18" charset="-127"/>
                <a:cs typeface="Aparajita" pitchFamily="34" charset="0"/>
              </a:rPr>
              <a:t>Ты в первозданном виде сохрани!</a:t>
            </a:r>
            <a:endParaRPr lang="ru-RU" sz="2800" dirty="0">
              <a:solidFill>
                <a:srgbClr val="323E1A"/>
              </a:solidFill>
              <a:latin typeface="Gungsuh" pitchFamily="18" charset="-127"/>
              <a:ea typeface="Gungsuh" pitchFamily="18" charset="-127"/>
              <a:cs typeface="Aparajita" pitchFamily="34" charset="0"/>
            </a:endParaRPr>
          </a:p>
        </p:txBody>
      </p:sp>
      <p:pic>
        <p:nvPicPr>
          <p:cNvPr id="1027" name="Picture 3" descr="C:\Users\home-pc\Desktop\hello_html_76ae5efb.png"/>
          <p:cNvPicPr>
            <a:picLocks noChangeAspect="1" noChangeArrowheads="1"/>
          </p:cNvPicPr>
          <p:nvPr/>
        </p:nvPicPr>
        <p:blipFill>
          <a:blip r:embed="rId3"/>
          <a:srcRect/>
          <a:stretch>
            <a:fillRect/>
          </a:stretch>
        </p:blipFill>
        <p:spPr bwMode="auto">
          <a:xfrm>
            <a:off x="6715140" y="3000347"/>
            <a:ext cx="3000396" cy="3857653"/>
          </a:xfrm>
          <a:prstGeom prst="rect">
            <a:avLst/>
          </a:prstGeom>
          <a:noFill/>
        </p:spPr>
      </p:pic>
    </p:spTree>
  </p:cSld>
  <p:clrMapOvr>
    <a:masterClrMapping/>
  </p:clrMapOvr>
  <p:transition>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ome-pc\Desktop\1611088110_5-p-fon-dlya-prezentatsii-o-prirode-detyam-11.jpg"/>
          <p:cNvPicPr>
            <a:picLocks noGrp="1" noChangeAspect="1" noChangeArrowheads="1"/>
          </p:cNvPicPr>
          <p:nvPr>
            <p:ph idx="1"/>
          </p:nvPr>
        </p:nvPicPr>
        <p:blipFill>
          <a:blip r:embed="rId2"/>
          <a:srcRect/>
          <a:stretch>
            <a:fillRect/>
          </a:stretch>
        </p:blipFill>
        <p:spPr bwMode="auto">
          <a:xfrm>
            <a:off x="1" y="0"/>
            <a:ext cx="9143999" cy="6858000"/>
          </a:xfrm>
          <a:prstGeom prst="rect">
            <a:avLst/>
          </a:prstGeom>
          <a:noFill/>
        </p:spPr>
      </p:pic>
      <p:sp>
        <p:nvSpPr>
          <p:cNvPr id="2" name="Заголовок 1"/>
          <p:cNvSpPr>
            <a:spLocks noGrp="1"/>
          </p:cNvSpPr>
          <p:nvPr>
            <p:ph type="title"/>
          </p:nvPr>
        </p:nvSpPr>
        <p:spPr>
          <a:xfrm>
            <a:off x="457200" y="274638"/>
            <a:ext cx="8229600" cy="6226196"/>
          </a:xfrm>
        </p:spPr>
        <p:txBody>
          <a:bodyPr>
            <a:noAutofit/>
          </a:bodyPr>
          <a:lstStyle/>
          <a:p>
            <a:pPr algn="just"/>
            <a:r>
              <a:rPr lang="ru-RU" sz="2400" dirty="0" smtClean="0">
                <a:latin typeface="Times New Roman" pitchFamily="18" charset="0"/>
                <a:cs typeface="Times New Roman" pitchFamily="18" charset="0"/>
              </a:rPr>
              <a:t>Дошкольное детство - ответственный период  для формирования основ правильного отношения к окружающему миру. Именно в дошкольном детстве закладываются основы личности и в том числе позитивное отношение к природе, окружающему миру. С ранних лет своей жизни ребенок начинает осмысленно познавать и анализировать окружающий его мир, формировать определенное мнение и отношение к людям. В дошкольном возрасте формируются экологические позиции, которые помогают малышу в дальнейшем определить свое отношение к природе, сопереживание ей и принятие активных действий в решении большинства экологических проблем, которыми сейчас богат наш мир. Впитывая как губка, ребенок получает знания от близких ему людей и развивается, учится правильно вести себя в природе, начинает осознавать, что можно делать, а что – нельзя.</a:t>
            </a:r>
            <a:endParaRPr lang="ru-RU" sz="2400" dirty="0">
              <a:latin typeface="Times New Roman" pitchFamily="18" charset="0"/>
              <a:cs typeface="Times New Roman" pitchFamily="18" charset="0"/>
            </a:endParaRPr>
          </a:p>
        </p:txBody>
      </p:sp>
    </p:spTree>
  </p:cSld>
  <p:clrMapOvr>
    <a:masterClrMapping/>
  </p:clrMapOvr>
  <p:transition>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ome-pc\Desktop\1611088110_5-p-fon-dlya-prezentatsii-o-prirode-detyam-11.jpg"/>
          <p:cNvPicPr>
            <a:picLocks noGrp="1" noChangeAspect="1" noChangeArrowheads="1"/>
          </p:cNvPicPr>
          <p:nvPr>
            <p:ph idx="1"/>
          </p:nvPr>
        </p:nvPicPr>
        <p:blipFill>
          <a:blip r:embed="rId2"/>
          <a:srcRect/>
          <a:stretch>
            <a:fillRect/>
          </a:stretch>
        </p:blipFill>
        <p:spPr bwMode="auto">
          <a:xfrm>
            <a:off x="1" y="0"/>
            <a:ext cx="9144000" cy="6858000"/>
          </a:xfrm>
          <a:prstGeom prst="rect">
            <a:avLst/>
          </a:prstGeom>
          <a:noFill/>
        </p:spPr>
      </p:pic>
      <p:sp>
        <p:nvSpPr>
          <p:cNvPr id="2" name="Заголовок 1"/>
          <p:cNvSpPr>
            <a:spLocks noGrp="1"/>
          </p:cNvSpPr>
          <p:nvPr>
            <p:ph type="title"/>
          </p:nvPr>
        </p:nvSpPr>
        <p:spPr>
          <a:xfrm>
            <a:off x="457200" y="0"/>
            <a:ext cx="8229600" cy="5429264"/>
          </a:xfrm>
        </p:spPr>
        <p:txBody>
          <a:bodyPr>
            <a:normAutofit/>
          </a:bodyPr>
          <a:lstStyle/>
          <a:p>
            <a:pPr algn="just"/>
            <a:r>
              <a:rPr lang="ru-RU" sz="2800" dirty="0" smtClean="0">
                <a:latin typeface="Times New Roman" pitchFamily="18" charset="0"/>
                <a:cs typeface="Times New Roman" pitchFamily="18" charset="0"/>
              </a:rPr>
              <a:t>В рамках социально – образовательного проекта «</a:t>
            </a:r>
            <a:r>
              <a:rPr lang="ru-RU" sz="2800" dirty="0" err="1" smtClean="0">
                <a:latin typeface="Times New Roman" pitchFamily="18" charset="0"/>
                <a:cs typeface="Times New Roman" pitchFamily="18" charset="0"/>
              </a:rPr>
              <a:t>Эколята</a:t>
            </a:r>
            <a:r>
              <a:rPr lang="ru-RU" sz="2800" dirty="0" smtClean="0">
                <a:latin typeface="Times New Roman" pitchFamily="18" charset="0"/>
                <a:cs typeface="Times New Roman" pitchFamily="18" charset="0"/>
              </a:rPr>
              <a:t> – Дошколята» в нашем детском саду в «Экологической комнате» был создан экологический уголок «</a:t>
            </a:r>
            <a:r>
              <a:rPr lang="ru-RU" sz="2800" dirty="0" err="1" smtClean="0">
                <a:latin typeface="Times New Roman" pitchFamily="18" charset="0"/>
                <a:cs typeface="Times New Roman" pitchFamily="18" charset="0"/>
              </a:rPr>
              <a:t>Эколята</a:t>
            </a:r>
            <a:r>
              <a:rPr lang="ru-RU" sz="2800" dirty="0" smtClean="0">
                <a:latin typeface="Times New Roman" pitchFamily="18" charset="0"/>
                <a:cs typeface="Times New Roman" pitchFamily="18" charset="0"/>
              </a:rPr>
              <a:t> –Дошколята», который является местом образовательной деятельности обучающихся, где они имеют возможность научиться понимать окружающий мир, осознавать, что являются его частью, устанавливать связи между объектами природы.  Универсальность уголка состоит в том, что он доступен обучающимся в течение всего учебного года.</a:t>
            </a:r>
            <a:endParaRPr lang="ru-RU" sz="2800" dirty="0">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457200" y="0"/>
            <a:ext cx="8229600" cy="6126163"/>
          </a:xfrm>
        </p:spPr>
        <p:txBody>
          <a:bodyPr/>
          <a:lstStyle/>
          <a:p>
            <a:endParaRPr lang="ru-RU" dirty="0"/>
          </a:p>
        </p:txBody>
      </p:sp>
      <p:pic>
        <p:nvPicPr>
          <p:cNvPr id="4098" name="Picture 2"/>
          <p:cNvPicPr>
            <a:picLocks noChangeAspect="1" noChangeArrowheads="1"/>
          </p:cNvPicPr>
          <p:nvPr/>
        </p:nvPicPr>
        <p:blipFill>
          <a:blip r:embed="rId2"/>
          <a:srcRect/>
          <a:stretch>
            <a:fillRect/>
          </a:stretch>
        </p:blipFill>
        <p:spPr bwMode="auto">
          <a:xfrm>
            <a:off x="1" y="0"/>
            <a:ext cx="9358345" cy="6858000"/>
          </a:xfrm>
          <a:prstGeom prst="rect">
            <a:avLst/>
          </a:prstGeom>
          <a:noFill/>
          <a:ln w="9525">
            <a:noFill/>
            <a:miter lim="800000"/>
            <a:headEnd/>
            <a:tailEnd/>
          </a:ln>
          <a:effectLst/>
        </p:spPr>
      </p:pic>
    </p:spTree>
  </p:cSld>
  <p:clrMapOvr>
    <a:masterClrMapping/>
  </p:clrMapOvr>
  <p:transition>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home-pc\Desktop\1611088110_5-p-fon-dlya-prezentatsii-o-prirode-detyam-11.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74638"/>
            <a:ext cx="8229600" cy="3011486"/>
          </a:xfrm>
        </p:spPr>
        <p:txBody>
          <a:bodyPr>
            <a:noAutofit/>
          </a:bodyPr>
          <a:lstStyle/>
          <a:p>
            <a:pPr algn="just"/>
            <a:r>
              <a:rPr lang="ru-RU" sz="2400" dirty="0" smtClean="0">
                <a:latin typeface="Times New Roman" pitchFamily="18" charset="0"/>
                <a:cs typeface="Times New Roman" pitchFamily="18" charset="0"/>
              </a:rPr>
              <a:t>Главное место занимает красочно оформленный стенд, посвящённый «</a:t>
            </a:r>
            <a:r>
              <a:rPr lang="ru-RU" sz="2400" dirty="0" err="1" smtClean="0">
                <a:latin typeface="Times New Roman" pitchFamily="18" charset="0"/>
                <a:cs typeface="Times New Roman" pitchFamily="18" charset="0"/>
              </a:rPr>
              <a:t>Эколятам</a:t>
            </a:r>
            <a:r>
              <a:rPr lang="ru-RU" sz="2400" dirty="0" smtClean="0">
                <a:latin typeface="Times New Roman" pitchFamily="18" charset="0"/>
                <a:cs typeface="Times New Roman" pitchFamily="18" charset="0"/>
              </a:rPr>
              <a:t>- Дошколятам». В верхней части стенда размещен логотип «</a:t>
            </a:r>
            <a:r>
              <a:rPr lang="ru-RU" sz="2400" dirty="0" err="1" smtClean="0">
                <a:latin typeface="Times New Roman" pitchFamily="18" charset="0"/>
                <a:cs typeface="Times New Roman" pitchFamily="18" charset="0"/>
              </a:rPr>
              <a:t>Эколят</a:t>
            </a:r>
            <a:r>
              <a:rPr lang="ru-RU" sz="2400" dirty="0" smtClean="0">
                <a:latin typeface="Times New Roman" pitchFamily="18" charset="0"/>
                <a:cs typeface="Times New Roman" pitchFamily="18" charset="0"/>
              </a:rPr>
              <a:t>», текст клятвы, гимн, а его хозяевами уголка стали уже полюбившиеся дошкольникам сказочные герои </a:t>
            </a:r>
            <a:r>
              <a:rPr lang="ru-RU" sz="2400" dirty="0" err="1" smtClean="0">
                <a:latin typeface="Times New Roman" pitchFamily="18" charset="0"/>
                <a:cs typeface="Times New Roman" pitchFamily="18" charset="0"/>
              </a:rPr>
              <a:t>эколята</a:t>
            </a:r>
            <a:r>
              <a:rPr lang="ru-RU" sz="2400" dirty="0" smtClean="0">
                <a:latin typeface="Times New Roman" pitchFamily="18" charset="0"/>
                <a:cs typeface="Times New Roman" pitchFamily="18" charset="0"/>
              </a:rPr>
              <a:t>, которые помогают им знакомиться с окружающим миром.</a:t>
            </a:r>
            <a:endParaRPr lang="ru-RU" sz="2400" dirty="0">
              <a:latin typeface="Times New Roman" pitchFamily="18" charset="0"/>
              <a:cs typeface="Times New Roman" pitchFamily="18" charset="0"/>
            </a:endParaRPr>
          </a:p>
        </p:txBody>
      </p:sp>
      <p:pic>
        <p:nvPicPr>
          <p:cNvPr id="6148" name="Picture 4"/>
          <p:cNvPicPr>
            <a:picLocks noChangeAspect="1" noChangeArrowheads="1"/>
          </p:cNvPicPr>
          <p:nvPr/>
        </p:nvPicPr>
        <p:blipFill>
          <a:blip r:embed="rId3"/>
          <a:srcRect/>
          <a:stretch>
            <a:fillRect/>
          </a:stretch>
        </p:blipFill>
        <p:spPr bwMode="auto">
          <a:xfrm>
            <a:off x="5857884" y="2786058"/>
            <a:ext cx="2927339" cy="3714776"/>
          </a:xfrm>
          <a:prstGeom prst="rect">
            <a:avLst/>
          </a:prstGeom>
          <a:noFill/>
          <a:ln w="9525">
            <a:noFill/>
            <a:miter lim="800000"/>
            <a:headEnd/>
            <a:tailEnd/>
          </a:ln>
          <a:effectLst/>
        </p:spPr>
      </p:pic>
      <p:pic>
        <p:nvPicPr>
          <p:cNvPr id="6149" name="Picture 5"/>
          <p:cNvPicPr>
            <a:picLocks noChangeAspect="1" noChangeArrowheads="1"/>
          </p:cNvPicPr>
          <p:nvPr/>
        </p:nvPicPr>
        <p:blipFill>
          <a:blip r:embed="rId4" cstate="print"/>
          <a:srcRect/>
          <a:stretch>
            <a:fillRect/>
          </a:stretch>
        </p:blipFill>
        <p:spPr bwMode="auto">
          <a:xfrm>
            <a:off x="285720" y="3286124"/>
            <a:ext cx="5429288" cy="2949478"/>
          </a:xfrm>
          <a:prstGeom prst="rect">
            <a:avLst/>
          </a:prstGeom>
          <a:noFill/>
          <a:ln w="9525">
            <a:noFill/>
            <a:miter lim="800000"/>
            <a:headEnd/>
            <a:tailEnd/>
          </a:ln>
          <a:effectLst/>
        </p:spPr>
      </p:pic>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122" name="Picture 2" descr="C:\Users\home-pc\Desktop\146APPLE\IMG_6349.JPG"/>
          <p:cNvPicPr>
            <a:picLocks noGrp="1" noChangeAspect="1" noChangeArrowheads="1"/>
          </p:cNvPicPr>
          <p:nvPr>
            <p:ph idx="1"/>
          </p:nvPr>
        </p:nvPicPr>
        <p:blipFill>
          <a:blip r:embed="rId2" cstate="print"/>
          <a:srcRect/>
          <a:stretch>
            <a:fillRect/>
          </a:stretch>
        </p:blipFill>
        <p:spPr bwMode="auto">
          <a:xfrm>
            <a:off x="1" y="0"/>
            <a:ext cx="9144000" cy="6858000"/>
          </a:xfrm>
          <a:prstGeom prst="rect">
            <a:avLst/>
          </a:prstGeom>
          <a:noFill/>
        </p:spPr>
      </p:pic>
    </p:spTree>
  </p:cSld>
  <p:clrMapOvr>
    <a:masterClrMapping/>
  </p:clrMapOvr>
  <p:transition>
    <p:strips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r>
              <a:rPr lang="ru-RU" dirty="0" smtClean="0"/>
              <a:t>С Тихоней дошкольники интересуются экспериментальной деятельностью «Будь вежлив и внимателен с природой» и коллекционируют (камни, шишки, семена, листья, плоды растений).</a:t>
            </a:r>
            <a:endParaRPr lang="ru-RU" dirty="0"/>
          </a:p>
        </p:txBody>
      </p:sp>
      <p:pic>
        <p:nvPicPr>
          <p:cNvPr id="7170" name="Picture 2" descr="C:\Users\home-pc\Desktop\1611088110_5-p-fon-dlya-prezentatsii-o-prirode-detyam-11.jpg"/>
          <p:cNvPicPr>
            <a:picLocks noChangeAspect="1" noChangeArrowheads="1"/>
          </p:cNvPicPr>
          <p:nvPr/>
        </p:nvPicPr>
        <p:blipFill>
          <a:blip r:embed="rId2"/>
          <a:srcRect/>
          <a:stretch>
            <a:fillRect/>
          </a:stretch>
        </p:blipFill>
        <p:spPr bwMode="auto">
          <a:xfrm>
            <a:off x="0" y="1"/>
            <a:ext cx="9144000" cy="6857999"/>
          </a:xfrm>
          <a:prstGeom prst="rect">
            <a:avLst/>
          </a:prstGeom>
          <a:noFill/>
        </p:spPr>
      </p:pic>
      <p:sp>
        <p:nvSpPr>
          <p:cNvPr id="5" name="Прямоугольник 4"/>
          <p:cNvSpPr/>
          <p:nvPr/>
        </p:nvSpPr>
        <p:spPr>
          <a:xfrm>
            <a:off x="357158" y="571480"/>
            <a:ext cx="8358246" cy="2954655"/>
          </a:xfrm>
          <a:prstGeom prst="rect">
            <a:avLst/>
          </a:prstGeom>
        </p:spPr>
        <p:txBody>
          <a:bodyPr wrap="square">
            <a:spAutoFit/>
          </a:bodyPr>
          <a:lstStyle/>
          <a:p>
            <a:pPr algn="just"/>
            <a:r>
              <a:rPr lang="ru-RU" sz="2400" dirty="0" smtClean="0">
                <a:latin typeface="Times New Roman" pitchFamily="18" charset="0"/>
                <a:cs typeface="Times New Roman" pitchFamily="18" charset="0"/>
              </a:rPr>
              <a:t>С Тихоней дошкольники интересуются экспериментальной деятельностью «Будь вежлив и внимателен с природой» и коллекционируют (камни, шишки, семена, листья, плоды растений).</a:t>
            </a:r>
          </a:p>
          <a:p>
            <a:endParaRPr lang="ru-RU" dirty="0" smtClean="0"/>
          </a:p>
          <a:p>
            <a:endParaRPr lang="ru-RU" dirty="0" smtClean="0"/>
          </a:p>
          <a:p>
            <a:endParaRPr lang="ru-RU" dirty="0" smtClean="0"/>
          </a:p>
          <a:p>
            <a:endParaRPr lang="ru-RU" dirty="0" smtClean="0"/>
          </a:p>
          <a:p>
            <a:endParaRPr lang="ru-RU" dirty="0"/>
          </a:p>
        </p:txBody>
      </p:sp>
      <p:pic>
        <p:nvPicPr>
          <p:cNvPr id="7171" name="Picture 3"/>
          <p:cNvPicPr>
            <a:picLocks noChangeAspect="1" noChangeArrowheads="1"/>
          </p:cNvPicPr>
          <p:nvPr/>
        </p:nvPicPr>
        <p:blipFill>
          <a:blip r:embed="rId3"/>
          <a:srcRect/>
          <a:stretch>
            <a:fillRect/>
          </a:stretch>
        </p:blipFill>
        <p:spPr bwMode="auto">
          <a:xfrm>
            <a:off x="2857488" y="2000240"/>
            <a:ext cx="5429288" cy="4643470"/>
          </a:xfrm>
          <a:prstGeom prst="rect">
            <a:avLst/>
          </a:prstGeom>
          <a:noFill/>
          <a:ln w="9525">
            <a:noFill/>
            <a:miter lim="800000"/>
            <a:headEnd/>
            <a:tailEnd/>
          </a:ln>
          <a:effectLst/>
        </p:spPr>
      </p:pic>
    </p:spTree>
  </p:cSld>
  <p:clrMapOvr>
    <a:masterClrMapping/>
  </p:clrMapOvr>
  <p:transition>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dirty="0"/>
          </a:p>
        </p:txBody>
      </p:sp>
      <p:pic>
        <p:nvPicPr>
          <p:cNvPr id="8195" name="Picture 3" descr="C:\Users\home-pc\Desktop\1611088110_5-p-fon-dlya-prezentatsii-o-prirode-detyam-1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Прямоугольник 5"/>
          <p:cNvSpPr/>
          <p:nvPr/>
        </p:nvSpPr>
        <p:spPr>
          <a:xfrm>
            <a:off x="714348" y="357166"/>
            <a:ext cx="8072494" cy="4339650"/>
          </a:xfrm>
          <a:prstGeom prst="rect">
            <a:avLst/>
          </a:prstGeom>
        </p:spPr>
        <p:txBody>
          <a:bodyPr wrap="square">
            <a:spAutoFit/>
          </a:bodyPr>
          <a:lstStyle/>
          <a:p>
            <a:pPr algn="just"/>
            <a:r>
              <a:rPr lang="ru-RU" sz="2400" dirty="0" smtClean="0">
                <a:latin typeface="Times New Roman" pitchFamily="18" charset="0"/>
                <a:cs typeface="Times New Roman" pitchFamily="18" charset="0"/>
              </a:rPr>
              <a:t>С Умницей дошкольники читают книги и решают экологические ситуации «Трудись на благо природы».  В экологическом уголке собраны различные энциклопедии, художественные произведения о природе, загадки, плакаты, иллюстрации с изображением животных, птиц, насекомых, рыб, грибов. Опорные карточки по ознакомлению с природными объектами. </a:t>
            </a:r>
          </a:p>
          <a:p>
            <a:endParaRPr lang="ru-RU" dirty="0" smtClean="0"/>
          </a:p>
          <a:p>
            <a:endParaRPr lang="ru-RU" dirty="0" smtClean="0"/>
          </a:p>
          <a:p>
            <a:endParaRPr lang="ru-RU" dirty="0" smtClean="0"/>
          </a:p>
          <a:p>
            <a:endParaRPr lang="ru-RU" dirty="0" smtClean="0"/>
          </a:p>
          <a:p>
            <a:endParaRPr lang="ru-RU" dirty="0" smtClean="0"/>
          </a:p>
          <a:p>
            <a:endParaRPr lang="ru-RU" dirty="0" smtClean="0"/>
          </a:p>
        </p:txBody>
      </p:sp>
      <p:pic>
        <p:nvPicPr>
          <p:cNvPr id="8196" name="Picture 4" descr="C:\Users\home-pc\Desktop\146APPLE\IMG_6353.JPG"/>
          <p:cNvPicPr>
            <a:picLocks noChangeAspect="1" noChangeArrowheads="1"/>
          </p:cNvPicPr>
          <p:nvPr/>
        </p:nvPicPr>
        <p:blipFill>
          <a:blip r:embed="rId3" cstate="print"/>
          <a:srcRect/>
          <a:stretch>
            <a:fillRect/>
          </a:stretch>
        </p:blipFill>
        <p:spPr bwMode="auto">
          <a:xfrm>
            <a:off x="3857620" y="3000372"/>
            <a:ext cx="5000660" cy="3714776"/>
          </a:xfrm>
          <a:prstGeom prst="rect">
            <a:avLst/>
          </a:prstGeom>
          <a:noFill/>
        </p:spPr>
      </p:pic>
    </p:spTree>
  </p:cSld>
  <p:clrMapOvr>
    <a:masterClrMapping/>
  </p:clrMapOvr>
  <p:transition>
    <p:wheel spokes="3"/>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TotalTime>
  <Words>520</Words>
  <Application>Microsoft Office PowerPoint</Application>
  <PresentationFormat>Экран (4:3)</PresentationFormat>
  <Paragraphs>19</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  Презентация                                                             на конкурс лучший стенд (уголок)                                        «Эколята – Дошколята»                                                                         в дошкольных образовательных                           организациях города Алатыря</vt:lpstr>
      <vt:lpstr>Описание уголка «Эколята- Дошколята» в МБДОУ «Детский сад №6 «Колосок» города Алатыря Чувашской Республики  Мир такой волшебный и огромный, Ты его как сказку береги! Для поколений будущих, природу, Ты в первозданном виде сохрани!</vt:lpstr>
      <vt:lpstr>Дошкольное детство - ответственный период  для формирования основ правильного отношения к окружающему миру. Именно в дошкольном детстве закладываются основы личности и в том числе позитивное отношение к природе, окружающему миру. С ранних лет своей жизни ребенок начинает осмысленно познавать и анализировать окружающий его мир, формировать определенное мнение и отношение к людям. В дошкольном возрасте формируются экологические позиции, которые помогают малышу в дальнейшем определить свое отношение к природе, сопереживание ей и принятие активных действий в решении большинства экологических проблем, которыми сейчас богат наш мир. Впитывая как губка, ребенок получает знания от близких ему людей и развивается, учится правильно вести себя в природе, начинает осознавать, что можно делать, а что – нельзя.</vt:lpstr>
      <vt:lpstr>В рамках социально – образовательного проекта «Эколята – Дошколята» в нашем детском саду в «Экологической комнате» был создан экологический уголок «Эколята –Дошколята», который является местом образовательной деятельности обучающихся, где они имеют возможность научиться понимать окружающий мир, осознавать, что являются его частью, устанавливать связи между объектами природы.  Универсальность уголка состоит в том, что он доступен обучающимся в течение всего учебного года.</vt:lpstr>
      <vt:lpstr>Слайд 5</vt:lpstr>
      <vt:lpstr>Главное место занимает красочно оформленный стенд, посвящённый «Эколятам- Дошколятам». В верхней части стенда размещен логотип «Эколят», текст клятвы, гимн, а его хозяевами уголка стали уже полюбившиеся дошкольникам сказочные герои эколята, которые помогают им знакомиться с окружающим миром.</vt:lpstr>
      <vt:lpstr>Слайд 7</vt:lpstr>
      <vt:lpstr>Слайд 8</vt:lpstr>
      <vt:lpstr>Слайд 9</vt:lpstr>
      <vt:lpstr>Слайд 10</vt:lpstr>
      <vt:lpstr>С Шалуном воспитанники играют в различные игры, участие в конкурсе «Наблюдай за природой», экспериментируют. Исследовательская деятельность вызывает огромный интерес у дошкольников. Детское экспериментирование обеспечивает детям не только осознание связей и зависимостей, существующих в мире природы, но и дает возможность практически освоить элементарные навыки, необходимые для организации экологически грамотного ухода за выращиваемыми растениями. </vt:lpstr>
      <vt:lpstr>Слайд 12</vt:lpstr>
      <vt:lpstr>С Елочкой дети и родители приняли участие в конкурсе «Осеннее вдохновение», где было представлено большое разнообразие совместного творчества родителей и детей.  Разнообразить игровую деятельность обучающихся помогает созданная педагогами ДОО картотека экологических игр для каждой возрастной группы.  Уголок включает в себя детско-творческие работы, в которых отражается красота родной природы. </vt:lpstr>
      <vt:lpstr>Слайд 14</vt:lpstr>
      <vt:lpstr>Таким образом, уголок «Эколята –Дошколята», заботливо устроенный нашими педагогами в детском саду, помогает детям расти людьми, неравнодушными к проблемам экологии Земли.                                                     А.М. Горький отмечал: «Земля должна быть достойна человека, и для того, чтоб она вполне была достойна его, человек должен устраивать землю также заботливо, как он привык устраивать своё жильё, свой дом». Именно этому мы учим наших воспитанников совместно с  Эколятами. </vt:lpstr>
      <vt:lpstr>Слайд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home-pc</dc:creator>
  <cp:lastModifiedBy>home-pc</cp:lastModifiedBy>
  <cp:revision>23</cp:revision>
  <dcterms:created xsi:type="dcterms:W3CDTF">2021-04-14T12:38:46Z</dcterms:created>
  <dcterms:modified xsi:type="dcterms:W3CDTF">2021-04-14T20:55:40Z</dcterms:modified>
</cp:coreProperties>
</file>