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2" r:id="rId1"/>
  </p:sldMasterIdLst>
  <p:notesMasterIdLst>
    <p:notesMasterId r:id="rId23"/>
  </p:notesMasterIdLst>
  <p:sldIdLst>
    <p:sldId id="314" r:id="rId2"/>
    <p:sldId id="299" r:id="rId3"/>
    <p:sldId id="353" r:id="rId4"/>
    <p:sldId id="339" r:id="rId5"/>
    <p:sldId id="341" r:id="rId6"/>
    <p:sldId id="342" r:id="rId7"/>
    <p:sldId id="298" r:id="rId8"/>
    <p:sldId id="349" r:id="rId9"/>
    <p:sldId id="348" r:id="rId10"/>
    <p:sldId id="300" r:id="rId11"/>
    <p:sldId id="334" r:id="rId12"/>
    <p:sldId id="335" r:id="rId13"/>
    <p:sldId id="302" r:id="rId14"/>
    <p:sldId id="344" r:id="rId15"/>
    <p:sldId id="345" r:id="rId16"/>
    <p:sldId id="346" r:id="rId17"/>
    <p:sldId id="350" r:id="rId18"/>
    <p:sldId id="351" r:id="rId19"/>
    <p:sldId id="347" r:id="rId20"/>
    <p:sldId id="352" r:id="rId21"/>
    <p:sldId id="312" r:id="rId22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0066"/>
    <a:srgbClr val="660033"/>
    <a:srgbClr val="DE0000"/>
    <a:srgbClr val="FF5353"/>
    <a:srgbClr val="CC3399"/>
    <a:srgbClr val="892EA2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4466" autoAdjust="0"/>
  </p:normalViewPr>
  <p:slideViewPr>
    <p:cSldViewPr>
      <p:cViewPr>
        <p:scale>
          <a:sx n="66" d="100"/>
          <a:sy n="66" d="100"/>
        </p:scale>
        <p:origin x="-140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6765C31-02B5-4802-A8F5-60448DDA3F97}" type="datetimeFigureOut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6A3DD76-6FBC-45AB-A16D-2C5D770E2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833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084555-0684-49FA-AC79-FCD58A95CCB1}" type="slidenum">
              <a:rPr lang="ru-RU" smtClean="0"/>
              <a:pPr/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21D45-D72D-4D45-BA87-8FFCAA19C0C9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49F10-8BAE-4EB9-9D57-0BAD231920EA}" type="datetime1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9E2DE-31FD-416E-B6F4-29472CBE4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8A386-2C84-4350-9CB3-5BFF6366A8F9}" type="datetime1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D0A19-A18A-4E66-932E-4EC6DB98B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FABB2-08ED-4BCC-B493-AE68684F51B9}" type="datetime1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43AC3-91BC-47A4-BB88-53C654FC1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B203E-1089-48E0-AF2A-3386C87047E1}" type="datetime1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EB97-EC45-477B-9BD2-F1915E309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695C0-0FC9-4901-AE7E-482953F02E3C}" type="datetime1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1A731-1819-42AD-838F-A381A236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EC39D-0637-402F-9F81-C6046EF7A980}" type="datetime1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08053-D46D-431A-AE67-6B41638C5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F274-1F77-4A82-9888-AC891134FE9A}" type="datetime1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A227-EC33-4BDC-8348-F359CBE08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307B-2D62-4645-ACC0-AE3EEFCAF97B}" type="datetime1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B7DBF-2EFD-4700-B07F-B28AB515A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960B8-289F-46ED-AA82-2637CD767322}" type="datetime1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B89E-D881-449D-98B3-36C26E8F2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86038-FF71-4B4A-814E-30CB85C987C8}" type="datetime1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1BC28-25B8-449C-B0E8-36443C8DE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3C8EE-82F1-4107-B856-E4138F5A3928}" type="datetime1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0928-1C47-4D28-9742-52BD13D84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EC99CB-0FE7-40BF-A958-7F885D9A606F}" type="datetime1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1F61AC-EED5-4946-8FB8-F6CD4F6DA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54" r:id="rId2"/>
    <p:sldLayoutId id="2147484655" r:id="rId3"/>
    <p:sldLayoutId id="2147484656" r:id="rId4"/>
    <p:sldLayoutId id="2147484657" r:id="rId5"/>
    <p:sldLayoutId id="2147484658" r:id="rId6"/>
    <p:sldLayoutId id="2147484659" r:id="rId7"/>
    <p:sldLayoutId id="2147484660" r:id="rId8"/>
    <p:sldLayoutId id="2147484661" r:id="rId9"/>
    <p:sldLayoutId id="2147484662" r:id="rId10"/>
    <p:sldLayoutId id="214748466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0.wav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1.wav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3.wav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4.wav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5.wav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6.wav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7.wav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8.wav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9.wav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0.wav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1.wav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20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89841-716D-4C97-A092-27A1262916CB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9388" y="1285860"/>
            <a:ext cx="75358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КРАТКАЯ ПРЕЗЕНТАЦИЯ </a:t>
            </a: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 ОБРАЗОВАТЕЛЬНОЙ ПРОГРАММЫ  ДОШКОЛЬНОГО ОБРАЗОВАНИЯ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№6 «КОЛОСОК» ГОРОДА АЛАТЫРЯ ЧУВАШСКОЙ РЕСПУБЛИКИ</a:t>
            </a:r>
          </a:p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~PP2471.WAV">
            <a:hlinkClick r:id="" action="ppaction://media"/>
          </p:cNvPr>
          <p:cNvPicPr>
            <a:picLocks noRot="1" noChangeAspect="1"/>
          </p:cNvPicPr>
          <p:nvPr>
            <a:wavAudioFile r:embed="rId1" name="~PP2471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865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предполагает: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8435975" cy="5327650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начала освоения детьми содержания образовательных областей на любом этапе ее реализации: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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ранний возраст (до 3 лет)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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младший дошкольный возраст (3-4 года)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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средний дошкольный возраст (4-5 лет)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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дошкольный возраст (5-6 лет)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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на пороге школы (6-7 лет)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учитывает индивидуальные потребности ребенка, связанные с его жизненной ситуацией и состоянием здоровья, определяющие особые условия получения им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образования,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потребности отдельных категорий детей, в том числе с ограниченными возможностями здоровья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9B237-8EBD-4691-A68D-D1CEEB3E823B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9263" y="1989138"/>
            <a:ext cx="1949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Настя\Desktop\1111\с интернета\шаблон 2\шаблон 2 в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628507"/>
            <a:ext cx="871540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Целью программы является: 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к обучению в школе, обеспечение безопасности жизнедеятельности дошкольника.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6" descr="C:\Documents and Settings\user\Рабочий стол\Фото\прически\penci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458088">
            <a:off x="5050209" y="5488455"/>
            <a:ext cx="2908118" cy="164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~PP2978.WAV">
            <a:hlinkClick r:id="" action="ppaction://media"/>
          </p:cNvPr>
          <p:cNvPicPr>
            <a:picLocks noRot="1" noChangeAspect="1"/>
          </p:cNvPicPr>
          <p:nvPr>
            <a:wavAudioFile r:embed="rId1" name="~PP2978.WAV"/>
          </p:nvPr>
        </p:nvPicPr>
        <p:blipFill>
          <a:blip r:embed="rId7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Объект 1"/>
          <p:cNvSpPr>
            <a:spLocks noGrp="1"/>
          </p:cNvSpPr>
          <p:nvPr>
            <p:ph sz="half" idx="1"/>
          </p:nvPr>
        </p:nvSpPr>
        <p:spPr>
          <a:xfrm>
            <a:off x="539750" y="260350"/>
            <a:ext cx="7127875" cy="596882"/>
          </a:xfrm>
        </p:spPr>
        <p:txBody>
          <a:bodyPr rtlCol="0">
            <a:normAutofit fontScale="92500" lnSpcReduction="10000"/>
          </a:bodyPr>
          <a:lstStyle/>
          <a:p>
            <a:pPr marL="4445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Задачами  программы является: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Объект 2"/>
          <p:cNvSpPr>
            <a:spLocks noGrp="1"/>
          </p:cNvSpPr>
          <p:nvPr>
            <p:ph sz="half" idx="2"/>
          </p:nvPr>
        </p:nvSpPr>
        <p:spPr>
          <a:xfrm>
            <a:off x="214282" y="785794"/>
            <a:ext cx="8710614" cy="6072206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None/>
              <a:defRPr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охрана и укрепление физического и психического здоровья детей, в том числе их эмоционального благополучия;</a:t>
            </a:r>
          </a:p>
          <a:p>
            <a:pPr lvl="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равных возможностей для полноценного развития каждого ребёнка в период дошкольного детства (в том числе ограниченных возможностей здоровья);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преемственности целей, задач и содержания образования, реализуемых в рамках образовательных программ различных уровней;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развития  способностей и творческого потенциала каждого ребенка как субъекта отношений с самим собой, другими детьми, взрослыми и миром;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объединения  обучения и воспитания в целостный образовательный процесс на основе духовно-нравственных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ценностей и принятых в обществе правил и норм поведения в интересах человека, семьи, общества;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 вариативности и разнообразия содержания Программ и организованных форм дошкольного образования, возможности формирования  Программ различной направленности с учетом образовательных потребностей, способностей и состояния здоровья детей;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среды, соответствующей возрастным, индивидуальным,  психологическим и физиологическим особенностям детей;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958AD-F453-47D0-A7F6-A032AD97F404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9" name="Рисунок 6" descr="C:\Documents and Settings\user\Рабочий стол\Фото\прически\penci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58088">
            <a:off x="6781668" y="-85739"/>
            <a:ext cx="2011665" cy="113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583.WAV">
            <a:hlinkClick r:id="" action="ppaction://media"/>
          </p:cNvPr>
          <p:cNvPicPr>
            <a:picLocks noRot="1" noChangeAspect="1"/>
          </p:cNvPicPr>
          <p:nvPr>
            <a:wavAudioFile r:embed="rId1" name="~PP583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DB89E-D881-449D-98B3-36C26E8F286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26" name="Picture 2" descr="http://www.dou90.ru/_si/0/5918605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~PP2813.WAV">
            <a:hlinkClick r:id="" action="ppaction://media"/>
          </p:cNvPr>
          <p:cNvPicPr>
            <a:picLocks noRot="1" noChangeAspect="1"/>
          </p:cNvPicPr>
          <p:nvPr>
            <a:wavAudioFile r:embed="rId1" name="~PP2813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258888" y="115888"/>
            <a:ext cx="7046912" cy="5762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ОБЛАСТИ: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sz="half" idx="1"/>
          </p:nvPr>
        </p:nvSpPr>
        <p:spPr>
          <a:xfrm>
            <a:off x="250825" y="765175"/>
            <a:ext cx="4249738" cy="5962650"/>
          </a:xfrm>
        </p:spPr>
        <p:txBody>
          <a:bodyPr/>
          <a:lstStyle/>
          <a:p>
            <a:pPr marL="44450" indent="0" algn="just">
              <a:buFont typeface="Georgia" pitchFamily="18" charset="0"/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 </a:t>
            </a:r>
          </a:p>
          <a:p>
            <a:pPr marL="44450" indent="0" algn="just">
              <a:buFont typeface="Georgia" pitchFamily="18" charset="0"/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развитие </a:t>
            </a:r>
          </a:p>
          <a:p>
            <a:pPr marL="44450" indent="0" algn="just">
              <a:buFont typeface="Georgia" pitchFamily="18" charset="0"/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природе.</a:t>
            </a:r>
          </a:p>
        </p:txBody>
      </p:sp>
      <p:sp>
        <p:nvSpPr>
          <p:cNvPr id="11268" name="Объект 3"/>
          <p:cNvSpPr>
            <a:spLocks noGrp="1"/>
          </p:cNvSpPr>
          <p:nvPr>
            <p:ph sz="half" idx="2"/>
          </p:nvPr>
        </p:nvSpPr>
        <p:spPr>
          <a:xfrm>
            <a:off x="4643438" y="765175"/>
            <a:ext cx="4316412" cy="5962650"/>
          </a:xfrm>
        </p:spPr>
        <p:txBody>
          <a:bodyPr/>
          <a:lstStyle/>
          <a:p>
            <a:pPr marL="44450" indent="0" algn="just">
              <a:buFont typeface="Georgia" pitchFamily="18" charset="0"/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Познавательное развитие </a:t>
            </a:r>
          </a:p>
          <a:p>
            <a:pPr marL="44450" indent="0" algn="just">
              <a:buFont typeface="Georgia" pitchFamily="18" charset="0"/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</a:p>
        </p:txBody>
      </p:sp>
      <p:pic>
        <p:nvPicPr>
          <p:cNvPr id="11269" name="Рисунок 6" descr="C:\Documents and Settings\user\Рабочий стол\Фото\прически\penci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5888"/>
            <a:ext cx="7207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6" descr="C:\Documents and Settings\user\Рабочий стол\Фото\прически\penci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4463" y="5557838"/>
            <a:ext cx="763587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4093.WAV">
            <a:hlinkClick r:id="" action="ppaction://media"/>
          </p:cNvPr>
          <p:cNvPicPr>
            <a:picLocks noRot="1" noChangeAspect="1"/>
          </p:cNvPicPr>
          <p:nvPr>
            <a:wavAudioFile r:embed="rId1" name="~PP4093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88913"/>
            <a:ext cx="8353425" cy="6553200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Речевое развитие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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предполагает развитие предпосылок ценностно- 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 модельной, музыкальной и др.).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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саморегуляции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53634-1929-41F8-B127-27E455CBD0AC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6" name="~PP839.WAV">
            <a:hlinkClick r:id="" action="ppaction://media"/>
          </p:cNvPr>
          <p:cNvPicPr>
            <a:picLocks noRot="1" noChangeAspect="1"/>
          </p:cNvPicPr>
          <p:nvPr>
            <a:wavAudioFile r:embed="rId1" name="~PP839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88913"/>
            <a:ext cx="8353425" cy="6553200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реализации программы: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53634-1929-41F8-B127-27E455CBD0AC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071547"/>
            <a:ext cx="6000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Материально-технические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педагогические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Финансовые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Кадровые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789363"/>
            <a:ext cx="581027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2181.WAV">
            <a:hlinkClick r:id="" action="ppaction://media"/>
          </p:cNvPr>
          <p:cNvPicPr>
            <a:picLocks noRot="1" noChangeAspect="1"/>
          </p:cNvPicPr>
          <p:nvPr>
            <a:wavAudioFile r:embed="rId1" name="~PP2181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53634-1929-41F8-B127-27E455CBD0AC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810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освоения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Программы: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714488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Результатами освоения программы являются целевые ориентиры дошкольного образования, которые представляют собой социально-нормативные возрастные характеристики возможных достижений ребенка. </a:t>
            </a:r>
          </a:p>
        </p:txBody>
      </p:sp>
      <p:pic>
        <p:nvPicPr>
          <p:cNvPr id="10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357562"/>
            <a:ext cx="58579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~PP3429.WAV">
            <a:hlinkClick r:id="" action="ppaction://media"/>
          </p:cNvPr>
          <p:cNvPicPr>
            <a:picLocks noRot="1" noChangeAspect="1"/>
          </p:cNvPicPr>
          <p:nvPr>
            <a:wavAudioFile r:embed="rId1" name="~PP3429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33463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53634-1929-41F8-B127-27E455CBD0AC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57163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ориентиры на этапе завершения дошкольного образования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6072206"/>
            <a:ext cx="100013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1000108"/>
            <a:ext cx="87154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*Ребенок овладевает основными культурными способами деятельности проявляет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инициативу и самостоятельность в разных видах деятельности игре общении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познавательно-исследовательской деятельности конструировании и др.; способен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выбирать себе род занятий участников по совместной деятельности.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*Ребенок обладает установкой положительного отношения к миру другим людям 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самому себе обладает чувством собственного достоинства активно взаимодействует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сверстниками и взрослыми участвует в совместных играх. Способен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договариваться учитывать интересы и чувства других сопереживать неудачам 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радоваться успехам других адекватно проявляет свои чувства в том числе чувство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веры в себя старается разрешать конфликты.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*Ребенок обладает развитым воображением которое реализуется в разных видах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 и прежде всего в игре; ребенок владеет разными формами и видами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различает условную и реальную ситуации умеет подчиняться разным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правилам и социальным нормам.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*Ребенок достаточно хорошо владеет устной речью может выражать свои мысли 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желания может использовать речь для выражения своих мыслей чувств и желаний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построения речевого высказывания в ситуации общения может выделять звуки 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словах у ребенка складываются предпосылки грамотности.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~PP440.WAV">
            <a:hlinkClick r:id="" action="ppaction://media"/>
          </p:cNvPr>
          <p:cNvPicPr>
            <a:picLocks noRot="1" noChangeAspect="1"/>
          </p:cNvPicPr>
          <p:nvPr>
            <a:wavAudioFile r:embed="rId1" name="~PP440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33463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53634-1929-41F8-B127-27E455CBD0AC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57163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ориентиры на этапе завершения дошкольного образования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6072206"/>
            <a:ext cx="100013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1000108"/>
            <a:ext cx="85725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*У ребенка развита крупная и мелкая моторика; он подвижен вынослив владеет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основными движениями может контролировать свои движения и управлять ими.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*Ребенок способен к волевым усилиям может следовать социальным нормам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поведения и правилам в разных видах деятельности во взаимоотношениях со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взрослыми и сверстниками может соблюдать правила безопасного поведения 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личной гигиены.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*Ребенок проявляет любознательность задает вопросы взрослым и сверстниками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интересуется причинно-следственными связями пытается самостоятельно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придумывать объяснения явлениям природы и поступкам людей; склонен наблюдать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экспериментировать. Обладает начальными знаниями о себе о природном 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социальном мире в котором он живет; знаком с произведениями детской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литературы обладает элементарными представлениями из области живой природы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естествознания математики истории и т.п.; ребенок способен к принятию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собственных решений опираясь на свои знания и умения в различных видах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*У ребенка сформированы умения и навыки необходимые для осуществления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различных видов детской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~PP2437.WAV">
            <a:hlinkClick r:id="" action="ppaction://media"/>
          </p:cNvPr>
          <p:cNvPicPr>
            <a:picLocks noRot="1" noChangeAspect="1"/>
          </p:cNvPicPr>
          <p:nvPr>
            <a:wavAudioFile r:embed="rId1" name="~PP2437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33463"/>
          <a:stretch>
            <a:fillRect/>
          </a:stretch>
        </p:blipFill>
        <p:spPr bwMode="auto">
          <a:xfrm>
            <a:off x="-428660" y="0"/>
            <a:ext cx="9572660" cy="707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53634-1929-41F8-B127-27E455CBD0AC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810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работы по взаимодействию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семьями воспитанников: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714488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600200"/>
            <a:ext cx="8929718" cy="4525963"/>
          </a:xfrm>
        </p:spPr>
        <p:txBody>
          <a:bodyPr/>
          <a:lstStyle/>
          <a:p>
            <a:pPr marL="46037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цель взаимодействия МБДОУ с семьей - создание в детском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саду необходимых условий для развития ответственных и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взаимозависимых отношений с семьями воспитанников обеспечивающих  целостное развитие личности дошкольника повышение компетентности  родителей в области  воспитания.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Задачи, решаемые в процессе организации взаимодействия с семьями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воспитанников: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родителей к участию в жизни МБДОУ;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изучение и обобщение  лучшего опыта семейного воспитания;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возрождение традиций семенного воспитания;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повышение педагогической культуры родителей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5" descr="C:\Documents and Settings\user\Рабочий стол\Фото\прически\0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479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~PP1274.WAV">
            <a:hlinkClick r:id="" action="ppaction://media"/>
          </p:cNvPr>
          <p:cNvPicPr>
            <a:picLocks noRot="1" noChangeAspect="1"/>
          </p:cNvPicPr>
          <p:nvPr>
            <a:wavAudioFile r:embed="rId1" name="~PP1274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75" y="333375"/>
            <a:ext cx="8442325" cy="1800225"/>
          </a:xfrm>
        </p:spPr>
        <p:txBody>
          <a:bodyPr rtlCol="0">
            <a:normAutofit fontScale="90000"/>
          </a:bodyPr>
          <a:lstStyle/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> 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 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1714480" y="115888"/>
            <a:ext cx="7105670" cy="6527822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это нормативно-управленческий документ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учреждения, характеризующий специфику содержания образования, особенности организации воспитательно- образовательного процесса, характер оказываемых образовательных услуг.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Программа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состоит из трех основных разделов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целевого, содержательного, организационного)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Каждый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трех основных разделов 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обязательную часть и часть,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формируемую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участниками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отношений.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CB9F4-00E6-404C-BB7E-5A1665631238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3077" name="Рисунок 7" descr="MCj0428261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12875"/>
            <a:ext cx="1571604" cy="21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Персональный сайт - Родителям о ФГТ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3" y="5634037"/>
            <a:ext cx="150016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2617.WAV">
            <a:hlinkClick r:id="" action="ppaction://media"/>
          </p:cNvPr>
          <p:cNvPicPr>
            <a:picLocks noRot="1" noChangeAspect="1"/>
          </p:cNvPicPr>
          <p:nvPr>
            <a:wavAudioFile r:embed="rId1" name="~PP2617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33463"/>
          <a:stretch>
            <a:fillRect/>
          </a:stretch>
        </p:blipFill>
        <p:spPr bwMode="auto">
          <a:xfrm>
            <a:off x="-914369" y="0"/>
            <a:ext cx="10058369" cy="707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53634-1929-41F8-B127-27E455CBD0AC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810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педагогического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коллектива с  семьями дошкольников: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714488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2000240"/>
            <a:ext cx="8929718" cy="4572032"/>
          </a:xfrm>
        </p:spPr>
        <p:txBody>
          <a:bodyPr/>
          <a:lstStyle/>
          <a:p>
            <a:pPr marL="46037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взаимопознание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взаимодействие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(беседы, собрания, посещения  детей на дому, анкетирование и т.д.);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взаимоинформирование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(стенды для родителей, буклеты, памятки, выставки детских работ, сообщения родителей о возможных достижениях и неудачах, о поведении детей в семье, их участии в жизни семьи и т.д.);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педагогическое образование родителей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(педагогическое просвещение, участие в обсуждении проблем воспитания конкретного ребенка, изучение педагогической литературы, тренинги, мастер-классы, использование пособий для домашней работы с детьми, домашние задания родителям и детям).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5" descr="C:\Documents and Settings\user\Рабочий стол\Фото\прически\0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0"/>
            <a:ext cx="24479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~PP2101.WAV">
            <a:hlinkClick r:id="" action="ppaction://media"/>
          </p:cNvPr>
          <p:cNvPicPr>
            <a:picLocks noRot="1" noChangeAspect="1"/>
          </p:cNvPicPr>
          <p:nvPr>
            <a:wavAudioFile r:embed="rId1" name="~PP2101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pic>
        <p:nvPicPr>
          <p:cNvPr id="21507" name="Объект 5" descr="C:\Documents and Settings\user\Рабочий стол\Фото\прически\logocopy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DB57E-F74E-42C9-B6C7-CFFBF2C042BD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4348" y="5214950"/>
            <a:ext cx="7786741" cy="92867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835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полным текстом Программы можно ознакомиться в</a:t>
            </a:r>
          </a:p>
          <a:p>
            <a:pPr marL="4445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методическом кабинете МБДОУ «Детский сад № 6 «Колосок» города Алатыря Чувашской Республики  и на официальном сайте.</a:t>
            </a:r>
          </a:p>
        </p:txBody>
      </p:sp>
      <p:pic>
        <p:nvPicPr>
          <p:cNvPr id="7" name="~PP1062.WAV">
            <a:hlinkClick r:id="" action="ppaction://media"/>
          </p:cNvPr>
          <p:cNvPicPr>
            <a:picLocks noRot="1" noChangeAspect="1"/>
          </p:cNvPicPr>
          <p:nvPr>
            <a:wavAudioFile r:embed="rId1" name="~PP1062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75" y="333375"/>
            <a:ext cx="8442325" cy="1800225"/>
          </a:xfrm>
        </p:spPr>
        <p:txBody>
          <a:bodyPr rtlCol="0">
            <a:normAutofit fontScale="90000"/>
          </a:bodyPr>
          <a:lstStyle/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> 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 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1857356" y="0"/>
            <a:ext cx="7105670" cy="6527822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 дошкольного образования </a:t>
            </a:r>
          </a:p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ориентирована на детей раннего и дошкольного возраста</a:t>
            </a:r>
          </a:p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2 до 8 лет. </a:t>
            </a:r>
          </a:p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Разделение детей на возрастные группы осуществляется</a:t>
            </a:r>
          </a:p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соответствии с возрастом детей.</a:t>
            </a:r>
          </a:p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МБДОУ функционируют 6 групп:</a:t>
            </a:r>
          </a:p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Вторая группа раннего возраста «Кроха» (1,6- 3 года)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Младшая группа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Сказка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(3-4 года)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Фантазия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(4-5 лет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Старшая группа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Мультяшки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(5-6 лет)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Старшая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«Радуга»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(5-6 лет)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Подготовительная к школе группа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«Теремок»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(6-8 лет)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CB9F4-00E6-404C-BB7E-5A1665631238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3077" name="Рисунок 7" descr="MCj0428261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12875"/>
            <a:ext cx="1571604" cy="21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Персональный сайт - Родителям о ФГТ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3" y="5634037"/>
            <a:ext cx="150016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2077.WAV">
            <a:hlinkClick r:id="" action="ppaction://media"/>
          </p:cNvPr>
          <p:cNvPicPr>
            <a:picLocks noRot="1" noChangeAspect="1"/>
          </p:cNvPicPr>
          <p:nvPr>
            <a:wavAudioFile r:embed="rId1" name="~PP2077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67544" y="260648"/>
            <a:ext cx="604867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57166"/>
            <a:ext cx="7358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Целевой раздел образовательной программы  включает:</a:t>
            </a:r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000240"/>
            <a:ext cx="6429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Пояснительную записку.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Цели и задачи реализации Программы.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 Принципы и подходы к формированию Программы.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Характеристики особенностей развития детей раннего и дошкольного возраста.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Планируемые результаты освоения программы</a:t>
            </a:r>
            <a:endParaRPr lang="ru-RU" sz="2400" dirty="0"/>
          </a:p>
        </p:txBody>
      </p:sp>
      <p:pic>
        <p:nvPicPr>
          <p:cNvPr id="8" name="~PP110.WAV">
            <a:hlinkClick r:id="" action="ppaction://media"/>
          </p:cNvPr>
          <p:cNvPicPr>
            <a:picLocks noRot="1" noChangeAspect="1"/>
          </p:cNvPicPr>
          <p:nvPr>
            <a:wavAudioFile r:embed="rId1" name="~PP110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14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DB89E-D881-449D-98B3-36C26E8F286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3" name="Picture 2" descr="C:\Users\Настя\Desktop\1111\с интернета\шаблон 2\шаблон 2 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38"/>
            <a:ext cx="9896444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1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Содержательный  раздел программы включает: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14489"/>
            <a:ext cx="9572692" cy="577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* Описание образовательной деятельности в соответствии с направлениями развития ребенка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Образовательная область «Социально-коммуникативное развитие»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Образовательная область «Познавательное развитие»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Образовательная область «Развитие речи»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Образовательная область «Художественно-эстетическое развитие»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Образовательная область«Физическое развитие».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* Описание вариативных форм, способов и средств реализации Программы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Особенности образовательной деятельности в разных видов  и культурных практик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Способы и направления поддержки детской инициативы (взаимодействий взрослых с детьми)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Взаимодействия  педагогического коллектива с семьями дошкольников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~PP1670.WAV">
            <a:hlinkClick r:id="" action="ppaction://media"/>
          </p:cNvPr>
          <p:cNvPicPr>
            <a:picLocks noRot="1" noChangeAspect="1"/>
          </p:cNvPicPr>
          <p:nvPr>
            <a:wavAudioFile r:embed="rId1" name="~PP1670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8000"/>
            <a:ext cx="9168565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91141" y="2504201"/>
            <a:ext cx="4752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                   </a:t>
            </a:r>
            <a:endParaRPr kumimoji="0" lang="ru-RU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85728"/>
            <a:ext cx="57116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Организационный раздел содержит: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720840"/>
            <a:ext cx="69294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Материально-техническое обеспечение программы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методическими рекомендациями и средствами обучения и воспитания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развивающей предметно-пространственной среды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режима пребывания детей в образовательном учреждении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традиционных событий, праздников, мероприятий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 мониторинга освоения Программы</a:t>
            </a:r>
          </a:p>
        </p:txBody>
      </p:sp>
      <p:pic>
        <p:nvPicPr>
          <p:cNvPr id="8" name="~PP3370.WAV">
            <a:hlinkClick r:id="" action="ppaction://media"/>
          </p:cNvPr>
          <p:cNvPicPr>
            <a:picLocks noRot="1" noChangeAspect="1"/>
          </p:cNvPicPr>
          <p:nvPr>
            <a:wavAudioFile r:embed="rId1" name="~PP3370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14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188913"/>
            <a:ext cx="8174067" cy="5526104"/>
          </a:xfrm>
        </p:spPr>
        <p:txBody>
          <a:bodyPr rtlCol="0">
            <a:normAutofit/>
          </a:bodyPr>
          <a:lstStyle/>
          <a:p>
            <a:pPr indent="-18288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ПРОГРАММА  СОСТОИТ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Обязательная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 программа дошкольного образования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«От рождения до школы»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Н.Е. Вераксы, Т.С. Комаровой, М.А. Васильевой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14982-510F-41F1-8E55-1DA656E0AE34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5124" name="Рисунок 6" descr="C:\Documents and Settings\user\Рабочий стол\Фото\прически\kniga-150x15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908050"/>
            <a:ext cx="827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v3wall.com/wallpaper/1680_1050/1003/1680_1050_20100310084827287070.jpg"/>
          <p:cNvPicPr>
            <a:picLocks noChangeAspect="1" noChangeArrowheads="1"/>
          </p:cNvPicPr>
          <p:nvPr/>
        </p:nvPicPr>
        <p:blipFill>
          <a:blip r:embed="rId5" cstate="print"/>
          <a:srcRect l="14365" r="2301"/>
          <a:stretch>
            <a:fillRect/>
          </a:stretch>
        </p:blipFill>
        <p:spPr bwMode="auto">
          <a:xfrm>
            <a:off x="0" y="5643578"/>
            <a:ext cx="9144000" cy="1214421"/>
          </a:xfrm>
          <a:prstGeom prst="rect">
            <a:avLst/>
          </a:prstGeom>
          <a:noFill/>
        </p:spPr>
      </p:pic>
      <p:pic>
        <p:nvPicPr>
          <p:cNvPr id="8" name="~PP1084.WAV">
            <a:hlinkClick r:id="" action="ppaction://media"/>
          </p:cNvPr>
          <p:cNvPicPr>
            <a:picLocks noRot="1" noChangeAspect="1"/>
          </p:cNvPicPr>
          <p:nvPr>
            <a:wavAudioFile r:embed="rId1" name="~PP1084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-214338"/>
            <a:ext cx="8858279" cy="7358113"/>
          </a:xfrm>
        </p:spPr>
        <p:txBody>
          <a:bodyPr rtlCol="0">
            <a:normAutofit fontScale="77500" lnSpcReduction="20000"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31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Вариативная </a:t>
            </a:r>
            <a:r>
              <a:rPr lang="ru-RU" sz="31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часть формируемая участниками </a:t>
            </a:r>
            <a:endParaRPr lang="ru-RU" sz="31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Программа развития речи детей дошкольного  возраста в детском саду, О.С. Ушаковой (подготовительная к школе группа)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- Программа «Основы безопасности детей дошкольного возраста» Н.Н. Авдеевой, Р.Б.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Стеркиной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О.Л. Князевой (средняя, старшая и подготовительная группы).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В. Л. Коломийченко, Г. И. Чугаева «Дорогою добра». Программа социально-коммуникативного развития дошкольников (старшая группа)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Программа художественного воспитания, обучения и развития детей 2-7 лет «Цветные ладошки» автор И.А. Лыкова  ООО «Карапуз» 2007 (вторая группа раннего возраста)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Программа экологического образования детей дошкольного возраста  «Я в большом мире» под ред. Куровского В.Н 2004г (младшая группа)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Программа духовно- нравственного воспитания «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Социокультурные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истоки» И.А. Кузмин, 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А.В.Камкин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(старшая группа)</a:t>
            </a:r>
          </a:p>
          <a:p>
            <a:pPr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14982-510F-41F1-8E55-1DA656E0AE34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5124" name="Рисунок 6" descr="C:\Documents and Settings\user\Рабочий стол\Фото\прически\kniga-150x15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27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v3wall.com/wallpaper/1680_1050/1003/1680_1050_20100310084827287070.jpg"/>
          <p:cNvPicPr>
            <a:picLocks noChangeAspect="1" noChangeArrowheads="1"/>
          </p:cNvPicPr>
          <p:nvPr/>
        </p:nvPicPr>
        <p:blipFill>
          <a:blip r:embed="rId5" cstate="print"/>
          <a:srcRect l="14365" r="2301"/>
          <a:stretch>
            <a:fillRect/>
          </a:stretch>
        </p:blipFill>
        <p:spPr bwMode="auto">
          <a:xfrm flipV="1">
            <a:off x="0" y="6857999"/>
            <a:ext cx="9144000" cy="45719"/>
          </a:xfrm>
          <a:prstGeom prst="rect">
            <a:avLst/>
          </a:prstGeom>
          <a:noFill/>
        </p:spPr>
      </p:pic>
      <p:pic>
        <p:nvPicPr>
          <p:cNvPr id="8" name="~PP3502.WAV">
            <a:hlinkClick r:id="" action="ppaction://media"/>
          </p:cNvPr>
          <p:cNvPicPr>
            <a:picLocks noRot="1" noChangeAspect="1"/>
          </p:cNvPicPr>
          <p:nvPr>
            <a:wavAudioFile r:embed="rId1" name="~PP3502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33463"/>
          <a:stretch>
            <a:fillRect/>
          </a:stretch>
        </p:blipFill>
        <p:spPr bwMode="auto">
          <a:xfrm>
            <a:off x="0" y="-285776"/>
            <a:ext cx="9144000" cy="71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0"/>
            <a:ext cx="8208962" cy="6072207"/>
          </a:xfrm>
        </p:spPr>
        <p:txBody>
          <a:bodyPr rtlCol="0">
            <a:normAutofit fontScale="70000" lnSpcReduction="20000"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 smtClean="0"/>
              <a:t> </a:t>
            </a:r>
            <a:endParaRPr lang="ru-RU" sz="2900" dirty="0" smtClean="0"/>
          </a:p>
          <a:p>
            <a:pPr>
              <a:buNone/>
            </a:pPr>
            <a:r>
              <a:rPr lang="ru-RU" sz="2400" dirty="0" smtClean="0"/>
              <a:t>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Разработанная Основная образовательная программа МБДОУ предусматривает включение воспитанников в процессы ознакомления с региональными особенностями Чувашской Республики на основе: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Программа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этнохудожественного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развития детей 2-4 лет «Узоры чувашской земли» Л.Г.Васильевой                                    (вторая группа раннего возраста, младшая группа);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«Программа художественно-творческого развития ребенка-дошкольника средствами чувашского декоративно-прикладного искусства» Л.Г. Васильевой (средняя, старшая, подготовительная группы).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«Программа воспитания ребенка – дошкольника» под редакцией О.В.  Драгуновой Чебоксары: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Чуваш.книж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изд. 1995 год (раздел «Ознакомление с чувашской художественной литературой») (старшая и подготовительная группы).</a:t>
            </a:r>
          </a:p>
          <a:p>
            <a:endParaRPr lang="ru-RU" sz="2400" dirty="0" smtClean="0"/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14982-510F-41F1-8E55-1DA656E0AE34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5124" name="Рисунок 6" descr="C:\Documents and Settings\user\Рабочий стол\Фото\прически\kniga-150x15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27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v3wall.com/wallpaper/1680_1050/1003/1680_1050_20100310084827287070.jpg"/>
          <p:cNvPicPr>
            <a:picLocks noChangeAspect="1" noChangeArrowheads="1"/>
          </p:cNvPicPr>
          <p:nvPr/>
        </p:nvPicPr>
        <p:blipFill>
          <a:blip r:embed="rId5" cstate="print"/>
          <a:srcRect l="14365" r="2301"/>
          <a:stretch>
            <a:fillRect/>
          </a:stretch>
        </p:blipFill>
        <p:spPr bwMode="auto">
          <a:xfrm>
            <a:off x="0" y="6215082"/>
            <a:ext cx="9144000" cy="642917"/>
          </a:xfrm>
          <a:prstGeom prst="rect">
            <a:avLst/>
          </a:prstGeom>
          <a:noFill/>
        </p:spPr>
      </p:pic>
      <p:pic>
        <p:nvPicPr>
          <p:cNvPr id="8" name="~PP1621.WAV">
            <a:hlinkClick r:id="" action="ppaction://media"/>
          </p:cNvPr>
          <p:cNvPicPr>
            <a:picLocks noRot="1" noChangeAspect="1"/>
          </p:cNvPicPr>
          <p:nvPr>
            <a:wavAudioFile r:embed="rId1" name="~PP1621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C0C0C0"/>
      </a:dk1>
      <a:lt1>
        <a:sysClr val="window" lastClr="37373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C0C0C0"/>
      </a:dk1>
      <a:lt1>
        <a:sysClr val="window" lastClr="37373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3567</TotalTime>
  <Words>1873</Words>
  <Application>Microsoft Office PowerPoint</Application>
  <PresentationFormat>Экран (4:3)</PresentationFormat>
  <Paragraphs>198</Paragraphs>
  <Slides>21</Slides>
  <Notes>2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            </vt:lpstr>
      <vt:lpstr>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предполагает:</vt:lpstr>
      <vt:lpstr>Презентация PowerPoint</vt:lpstr>
      <vt:lpstr>Презентация PowerPoint</vt:lpstr>
      <vt:lpstr>ОБРАЗОВАТЕЛЬНЫЕ ОБЛАСТИ:</vt:lpstr>
      <vt:lpstr>Презентация PowerPoint</vt:lpstr>
      <vt:lpstr>Презентация PowerPoint</vt:lpstr>
      <vt:lpstr>Планируемые результаты освоения  Программы: </vt:lpstr>
      <vt:lpstr>Целевые ориентиры на этапе завершения дошкольного образования  </vt:lpstr>
      <vt:lpstr>Целевые ориентиры на этапе завершения дошкольного образования  </vt:lpstr>
      <vt:lpstr>Система работы по взаимодействию с семьями воспитанников:</vt:lpstr>
      <vt:lpstr> Взаимодействие педагогического         коллектива с  семьями дошкольников: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ДОШКОЛЬНИКОВ НА ЗАНЯТИЯХ НЕТРАДИЦИОННОГО РИСОВАНИЯ Выпускная квалификационная работа</dc:title>
  <dc:creator>Admin</dc:creator>
  <cp:lastModifiedBy>вероника</cp:lastModifiedBy>
  <cp:revision>373</cp:revision>
  <cp:lastPrinted>2016-02-28T13:48:17Z</cp:lastPrinted>
  <dcterms:created xsi:type="dcterms:W3CDTF">2011-03-14T14:54:21Z</dcterms:created>
  <dcterms:modified xsi:type="dcterms:W3CDTF">2022-10-14T11:47:19Z</dcterms:modified>
</cp:coreProperties>
</file>